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1" r:id="rId3"/>
  </p:sldMasterIdLst>
  <p:notesMasterIdLst>
    <p:notesMasterId r:id="rId6"/>
  </p:notesMasterIdLst>
  <p:sldIdLst>
    <p:sldId id="280" r:id="rId4"/>
    <p:sldId id="281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четная запись Майкрософт" initials="УзМ" lastIdx="0" clrIdx="0">
    <p:extLst>
      <p:ext uri="{19B8F6BF-5375-455C-9EA6-DF929625EA0E}">
        <p15:presenceInfo xmlns:p15="http://schemas.microsoft.com/office/powerpoint/2012/main" userId="892340be0cb57d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AEA"/>
    <a:srgbClr val="00A0E3"/>
    <a:srgbClr val="7F7F7F"/>
    <a:srgbClr val="F49712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50" y="58"/>
      </p:cViewPr>
      <p:guideLst>
        <p:guide orient="horz" pos="290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87E20-585D-45AC-A0F0-5E8A26AB1B39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BD901-461D-41B7-AFBF-A704B4E092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5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Etelka Medium Pro" panose="02000503080000020004" pitchFamily="50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Etelka Light Pro" panose="02000503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79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1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4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68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45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17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80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99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95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58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6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2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04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259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784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0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98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87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742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142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24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2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64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961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931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12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8651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50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84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1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3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9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7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0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7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6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1.emf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openxmlformats.org/officeDocument/2006/relationships/image" Target="../media/image8.e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42511" y="927012"/>
            <a:ext cx="7920036" cy="3262433"/>
            <a:chOff x="342514" y="644531"/>
            <a:chExt cx="7920036" cy="326243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34315" y="644532"/>
              <a:ext cx="7628235" cy="326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>
                  <a:solidFill>
                    <a:srgbClr val="8ED8F8"/>
                  </a:solidFill>
                  <a:latin typeface="Etelka Medium Pro" panose="02000503080000020004" pitchFamily="50" charset="0"/>
                </a:rPr>
                <a:t>Характеристики</a:t>
              </a:r>
            </a:p>
            <a:p>
              <a:endParaRPr lang="ru-RU" sz="1200" dirty="0">
                <a:latin typeface="Etelka Medium Pro" panose="0200050308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Производство: РФ </a:t>
              </a:r>
              <a:endParaRPr lang="en-US" sz="1200" dirty="0">
                <a:highlight>
                  <a:srgbClr val="FFFF00"/>
                </a:highlight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Мощность: 16-50 Вт</a:t>
              </a:r>
              <a:endParaRPr lang="en-US" sz="1200" dirty="0"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Световой поток: 115-120 лм/Вт</a:t>
              </a:r>
              <a:r>
                <a:rPr lang="en-US" sz="1200" dirty="0">
                  <a:latin typeface="Etelka Light Pro" panose="02000503030000020004" pitchFamily="50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Рабочее напряжение: 176-264  / 50-60Гц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Коэффициент пульсации: &lt;2%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Индекс цветопередачи: </a:t>
              </a:r>
              <a:r>
                <a:rPr lang="en-US" sz="1200" dirty="0">
                  <a:latin typeface="Etelka Light Pro" panose="02000503030000020004" pitchFamily="50" charset="0"/>
                </a:rPr>
                <a:t>Ra</a:t>
              </a:r>
              <a:r>
                <a:rPr lang="ru-RU" sz="1200" dirty="0">
                  <a:latin typeface="Etelka Light Pro" panose="02000503030000020004" pitchFamily="50" charset="0"/>
                </a:rPr>
                <a:t>&gt;90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Угол светового потока: 120°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Тип рассеивателя: опал, призма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Драйвер в комплекте</a:t>
              </a:r>
              <a:endParaRPr lang="en-US" sz="1200" dirty="0"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Цветовая температура:</a:t>
              </a:r>
              <a:r>
                <a:rPr lang="en-US" sz="1200" dirty="0">
                  <a:latin typeface="Etelka Light Pro" panose="02000503030000020004" pitchFamily="50" charset="0"/>
                </a:rPr>
                <a:t> </a:t>
              </a:r>
              <a:r>
                <a:rPr lang="ru-RU" sz="1200" dirty="0">
                  <a:latin typeface="Etelka Light Pro" panose="02000503030000020004" pitchFamily="50" charset="0"/>
                </a:rPr>
                <a:t>4000К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Класс защиты светильника: </a:t>
              </a:r>
              <a:r>
                <a:rPr lang="en-US" sz="1200" dirty="0">
                  <a:latin typeface="Etelka Light Pro" panose="02000503030000020004" pitchFamily="50" charset="0"/>
                </a:rPr>
                <a:t>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Пылевлагозащита: </a:t>
              </a:r>
              <a:r>
                <a:rPr lang="en-US" sz="1200" dirty="0">
                  <a:latin typeface="Etelka Light Pro" panose="02000503030000020004" pitchFamily="50" charset="0"/>
                </a:rPr>
                <a:t>IP 40</a:t>
              </a:r>
              <a:endParaRPr lang="ru-RU" sz="1200" dirty="0"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Гарантия 3 года (с возможностью увеличения до 5 лет</a:t>
              </a:r>
              <a:r>
                <a:rPr lang="en-US" sz="1200" dirty="0">
                  <a:latin typeface="Etelka Light Pro" panose="02000503030000020004" pitchFamily="50" charset="0"/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Срок службы 70 000 часов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Наличие моделей с БАП</a:t>
              </a: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342514" y="644531"/>
              <a:ext cx="102329" cy="3204000"/>
            </a:xfrm>
            <a:prstGeom prst="rect">
              <a:avLst/>
            </a:prstGeom>
            <a:solidFill>
              <a:srgbClr val="8ED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42511" y="4397152"/>
            <a:ext cx="6025257" cy="1902050"/>
            <a:chOff x="342515" y="3409940"/>
            <a:chExt cx="8016468" cy="190205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30750" y="3409940"/>
              <a:ext cx="762823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>
                  <a:solidFill>
                    <a:srgbClr val="F49712"/>
                  </a:solidFill>
                  <a:latin typeface="Etelka Medium Pro" panose="02000503080000020004" pitchFamily="50" charset="0"/>
                </a:rPr>
                <a:t>Применение</a:t>
              </a:r>
            </a:p>
            <a:p>
              <a:endParaRPr lang="ru-RU" sz="1200" dirty="0">
                <a:latin typeface="Etelka Medium Pro" panose="02000503080000020004" pitchFamily="50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432B012B-D0B2-4594-9352-606A84861EFE}"/>
                </a:ext>
              </a:extLst>
            </p:cNvPr>
            <p:cNvSpPr/>
            <p:nvPr/>
          </p:nvSpPr>
          <p:spPr>
            <a:xfrm>
              <a:off x="342515" y="3445323"/>
              <a:ext cx="136146" cy="186666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80582" y="33740"/>
            <a:ext cx="5810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Etelka Medium Pro" panose="02000503080000020004" pitchFamily="50" charset="0"/>
              </a:rPr>
              <a:t>Светодиодные панели </a:t>
            </a:r>
            <a:r>
              <a:rPr lang="en-US" sz="2000" dirty="0" err="1">
                <a:latin typeface="Etelka Medium Pro" panose="02000503080000020004" pitchFamily="50" charset="0"/>
              </a:rPr>
              <a:t>MiR</a:t>
            </a:r>
            <a:r>
              <a:rPr lang="en-US" sz="2000" dirty="0">
                <a:latin typeface="Etelka Medium Pro" panose="02000503080000020004" pitchFamily="50" charset="0"/>
              </a:rPr>
              <a:t> CRI&gt;90</a:t>
            </a:r>
            <a:r>
              <a:rPr lang="ru-RU" sz="2000" dirty="0">
                <a:latin typeface="Etelka Medium Pro" panose="02000503080000020004" pitchFamily="50" charset="0"/>
              </a:rPr>
              <a:t> </a:t>
            </a:r>
          </a:p>
          <a:p>
            <a:r>
              <a:rPr lang="ru-RU" sz="1600" dirty="0">
                <a:latin typeface="Etelka Light Pro" panose="02000503030000020004" pitchFamily="50" charset="0"/>
              </a:rPr>
              <a:t>Для образовательных и медицинских учреждений</a:t>
            </a:r>
            <a:endParaRPr lang="en-US" sz="1600" dirty="0">
              <a:latin typeface="Etelka Light Pro" panose="02000503030000020004" pitchFamily="50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B61C558-C7FD-66F2-3B6F-C44550B7972C}"/>
              </a:ext>
            </a:extLst>
          </p:cNvPr>
          <p:cNvSpPr txBox="1"/>
          <p:nvPr/>
        </p:nvSpPr>
        <p:spPr>
          <a:xfrm>
            <a:off x="378039" y="6536415"/>
            <a:ext cx="1331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Etelka Light Pro" panose="02000503030000020004" pitchFamily="50" charset="0"/>
              </a:rPr>
              <a:t>Май 2024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315EF58-09B8-2172-380A-A38869373C54}"/>
              </a:ext>
            </a:extLst>
          </p:cNvPr>
          <p:cNvGrpSpPr/>
          <p:nvPr/>
        </p:nvGrpSpPr>
        <p:grpSpPr>
          <a:xfrm>
            <a:off x="10774543" y="6299203"/>
            <a:ext cx="1129865" cy="558797"/>
            <a:chOff x="10733902" y="6299203"/>
            <a:chExt cx="1129865" cy="55879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ECD1672-D4FF-B871-2BDF-19921F86FB6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Etelka Light Pro" panose="02000503030000020004" pitchFamily="50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7CB6DD76-7043-8B18-2005-AAE1D540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5B24A85-37D0-98A2-0A33-B5151E05920A}"/>
              </a:ext>
            </a:extLst>
          </p:cNvPr>
          <p:cNvSpPr txBox="1"/>
          <p:nvPr/>
        </p:nvSpPr>
        <p:spPr>
          <a:xfrm>
            <a:off x="10295001" y="17118"/>
            <a:ext cx="1806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6"/>
                </a:solidFill>
                <a:latin typeface="Etelka Medium Pro" panose="02000503080000020004" pitchFamily="50" charset="0"/>
              </a:rPr>
              <a:t>Доступны к заказу</a:t>
            </a:r>
            <a:endParaRPr lang="en-US" sz="1600" dirty="0">
              <a:solidFill>
                <a:schemeClr val="accent6"/>
              </a:solidFill>
              <a:latin typeface="Etelka Medium Pro" panose="02000503080000020004" pitchFamily="50" charset="0"/>
            </a:endParaRPr>
          </a:p>
        </p:txBody>
      </p: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0645002A-235D-6880-E2BB-53557E0EF9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46114" y="83900"/>
          <a:ext cx="3365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orelDRAW" r:id="rId5" imgW="337163" imgH="388761" progId="CorelDraw.Graphic.20">
                  <p:embed/>
                </p:oleObj>
              </mc:Choice>
              <mc:Fallback>
                <p:oleObj name="CorelDRAW" r:id="rId5" imgW="337163" imgH="388761" progId="CorelDraw.Graphic.20">
                  <p:embed/>
                  <p:pic>
                    <p:nvPicPr>
                      <p:cNvPr id="85" name="Объект 84">
                        <a:extLst>
                          <a:ext uri="{FF2B5EF4-FFF2-40B4-BE49-F238E27FC236}">
                            <a16:creationId xmlns:a16="http://schemas.microsoft.com/office/drawing/2014/main" id="{6A3423AB-0114-7ED6-25F5-9B2AA3331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46114" y="83900"/>
                        <a:ext cx="3365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object 57">
            <a:extLst>
              <a:ext uri="{FF2B5EF4-FFF2-40B4-BE49-F238E27FC236}">
                <a16:creationId xmlns:a16="http://schemas.microsoft.com/office/drawing/2014/main" id="{F3D19981-B10C-4ED0-80A7-A1C696A6DE74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22957" y="666071"/>
            <a:ext cx="2857500" cy="1553326"/>
          </a:xfrm>
          <a:prstGeom prst="rect">
            <a:avLst/>
          </a:prstGeom>
        </p:spPr>
      </p:pic>
      <p:pic>
        <p:nvPicPr>
          <p:cNvPr id="1028" name="Picture 4" descr="Светодиодный светильник VARTON A350 2.0 офисный встраиваемый/накладной 30 Вт 4000 K 1195х295х50 мм IP40 с опаловым рассеивателем белый">
            <a:extLst>
              <a:ext uri="{FF2B5EF4-FFF2-40B4-BE49-F238E27FC236}">
                <a16:creationId xmlns:a16="http://schemas.microsoft.com/office/drawing/2014/main" id="{133FC34A-65C4-4A7C-9BF9-217FCCA86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081" y="1520267"/>
            <a:ext cx="3077766" cy="307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Светодиодный светильник VARTON A370 2.0 офисный встраиваемый/накладной 595х295х50 мм 16 ВТ 6500 K IP40 с рассеивателем опал">
            <a:extLst>
              <a:ext uri="{FF2B5EF4-FFF2-40B4-BE49-F238E27FC236}">
                <a16:creationId xmlns:a16="http://schemas.microsoft.com/office/drawing/2014/main" id="{BB3936BF-28FC-42AF-9EBF-76A42CA8A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75" y="1771404"/>
            <a:ext cx="2211819" cy="221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B035C89E-8F88-4DF8-AC58-A8A59DB0F2BB}"/>
              </a:ext>
            </a:extLst>
          </p:cNvPr>
          <p:cNvSpPr txBox="1"/>
          <p:nvPr/>
        </p:nvSpPr>
        <p:spPr>
          <a:xfrm>
            <a:off x="7155624" y="786748"/>
            <a:ext cx="1867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Etelka Light Pro" panose="02000503030000020004" pitchFamily="50" charset="0"/>
              </a:rPr>
              <a:t>595*595*50мм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76366E5-18C0-4B94-BCD1-1B309C1B9D61}"/>
              </a:ext>
            </a:extLst>
          </p:cNvPr>
          <p:cNvSpPr txBox="1"/>
          <p:nvPr/>
        </p:nvSpPr>
        <p:spPr>
          <a:xfrm>
            <a:off x="7351846" y="3527724"/>
            <a:ext cx="18214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600" dirty="0">
                <a:latin typeface="Etelka Light Pro" panose="02000503030000020004" pitchFamily="50" charset="0"/>
              </a:rPr>
              <a:t>1195*295*50мм</a:t>
            </a:r>
            <a:r>
              <a:rPr lang="ru-RU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F2D8DE6-38E4-4E9C-8C8B-04AA0AA68166}"/>
              </a:ext>
            </a:extLst>
          </p:cNvPr>
          <p:cNvSpPr txBox="1"/>
          <p:nvPr/>
        </p:nvSpPr>
        <p:spPr>
          <a:xfrm>
            <a:off x="4600651" y="2030780"/>
            <a:ext cx="17066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Etelka Light Pro" panose="02000503030000020004" pitchFamily="50" charset="0"/>
              </a:rPr>
              <a:t>595*295*50мм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69BD21B-FAD2-4D2E-9C2A-A8FA78E874AE}"/>
              </a:ext>
            </a:extLst>
          </p:cNvPr>
          <p:cNvSpPr txBox="1"/>
          <p:nvPr/>
        </p:nvSpPr>
        <p:spPr>
          <a:xfrm>
            <a:off x="580582" y="4751414"/>
            <a:ext cx="870437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500" dirty="0">
                <a:latin typeface="Etelka Light Pro" panose="02000503030000020004" pitchFamily="50" charset="0"/>
              </a:rPr>
              <a:t>Светодиодные панели предназначены для внутреннего освещения школьных и медицинских учреждений, общественных помещений, магазинов, офисов, административных зданий, и т.п.</a:t>
            </a:r>
          </a:p>
          <a:p>
            <a:pPr algn="just"/>
            <a:r>
              <a:rPr lang="ru-RU" sz="1500" dirty="0">
                <a:latin typeface="Etelka Light Pro" panose="02000503030000020004" pitchFamily="50" charset="0"/>
              </a:rPr>
              <a:t>Светильники Российского производства, наличие </a:t>
            </a:r>
            <a:r>
              <a:rPr lang="en-US" sz="1500" dirty="0">
                <a:latin typeface="Etelka Light Pro" panose="02000503030000020004" pitchFamily="50" charset="0"/>
              </a:rPr>
              <a:t>IES </a:t>
            </a:r>
            <a:r>
              <a:rPr lang="ru-RU" sz="1500" dirty="0">
                <a:latin typeface="Etelka Light Pro" panose="02000503030000020004" pitchFamily="50" charset="0"/>
              </a:rPr>
              <a:t>файлов, сертификатов : соответствия ТРТ ТС 020, 004, 037; пожарный сертификат; для образовательных учреждений; медицинских учреждений, </a:t>
            </a:r>
            <a:r>
              <a:rPr lang="ru-RU" sz="1600" dirty="0">
                <a:latin typeface="Etelka Light Pro" panose="02000503030000020004" pitchFamily="50" charset="0"/>
              </a:rPr>
              <a:t>в соответствии с </a:t>
            </a:r>
            <a:r>
              <a:rPr lang="ru-RU" sz="1500" dirty="0">
                <a:latin typeface="Etelka Light Pro" panose="02000503030000020004" pitchFamily="50" charset="0"/>
              </a:rPr>
              <a:t>Постановлением Правительства РФ №2255 от 24 декабря 2020.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4EEB756E-E184-4480-B15C-AA829F40E7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44771" y="704171"/>
            <a:ext cx="2647230" cy="535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2" y="927012"/>
            <a:ext cx="102328" cy="5514844"/>
          </a:xfrm>
          <a:prstGeom prst="rect">
            <a:avLst/>
          </a:prstGeom>
          <a:solidFill>
            <a:srgbClr val="8ED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93475" y="169160"/>
            <a:ext cx="5810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Etelka Medium Pro" panose="02000503080000020004" pitchFamily="50" charset="0"/>
              </a:rPr>
              <a:t>Светодиодные панели </a:t>
            </a:r>
            <a:r>
              <a:rPr lang="en-US" sz="2000" dirty="0" err="1">
                <a:latin typeface="Etelka Medium Pro" panose="02000503080000020004" pitchFamily="50" charset="0"/>
              </a:rPr>
              <a:t>MiR</a:t>
            </a:r>
            <a:r>
              <a:rPr lang="en-US" sz="2000" dirty="0">
                <a:latin typeface="Etelka Medium Pro" panose="02000503080000020004" pitchFamily="50" charset="0"/>
              </a:rPr>
              <a:t> CRI&gt;90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315EF58-09B8-2172-380A-A38869373C54}"/>
              </a:ext>
            </a:extLst>
          </p:cNvPr>
          <p:cNvGrpSpPr/>
          <p:nvPr/>
        </p:nvGrpSpPr>
        <p:grpSpPr>
          <a:xfrm>
            <a:off x="10774543" y="6299203"/>
            <a:ext cx="1129865" cy="558797"/>
            <a:chOff x="10733902" y="6299203"/>
            <a:chExt cx="1129865" cy="55879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ECD1672-D4FF-B871-2BDF-19921F86FB6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Etelka Light Pro" panose="02000503030000020004" pitchFamily="50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7CB6DD76-7043-8B18-2005-AAE1D540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0645002A-235D-6880-E2BB-53557E0EF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912426"/>
              </p:ext>
            </p:extLst>
          </p:nvPr>
        </p:nvGraphicFramePr>
        <p:xfrm>
          <a:off x="9768393" y="51635"/>
          <a:ext cx="3365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CorelDRAW" r:id="rId5" imgW="337163" imgH="388761" progId="CorelDraw.Graphic.20">
                  <p:embed/>
                </p:oleObj>
              </mc:Choice>
              <mc:Fallback>
                <p:oleObj name="CorelDRAW" r:id="rId5" imgW="337163" imgH="388761" progId="CorelDraw.Graphic.20">
                  <p:embed/>
                  <p:pic>
                    <p:nvPicPr>
                      <p:cNvPr id="24" name="Объект 23">
                        <a:extLst>
                          <a:ext uri="{FF2B5EF4-FFF2-40B4-BE49-F238E27FC236}">
                            <a16:creationId xmlns:a16="http://schemas.microsoft.com/office/drawing/2014/main" id="{0645002A-235D-6880-E2BB-53557E0EF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68393" y="51635"/>
                        <a:ext cx="3365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E0AFF480-20AE-477C-B2A0-FEB374EA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00461"/>
              </p:ext>
            </p:extLst>
          </p:nvPr>
        </p:nvGraphicFramePr>
        <p:xfrm>
          <a:off x="2323425" y="635780"/>
          <a:ext cx="7649571" cy="5806080"/>
        </p:xfrm>
        <a:graphic>
          <a:graphicData uri="http://schemas.openxmlformats.org/drawingml/2006/table">
            <a:tbl>
              <a:tblPr/>
              <a:tblGrid>
                <a:gridCol w="2060274">
                  <a:extLst>
                    <a:ext uri="{9D8B030D-6E8A-4147-A177-3AD203B41FA5}">
                      <a16:colId xmlns:a16="http://schemas.microsoft.com/office/drawing/2014/main" val="4002637994"/>
                    </a:ext>
                  </a:extLst>
                </a:gridCol>
                <a:gridCol w="5589297">
                  <a:extLst>
                    <a:ext uri="{9D8B030D-6E8A-4147-A177-3AD203B41FA5}">
                      <a16:colId xmlns:a16="http://schemas.microsoft.com/office/drawing/2014/main" val="2269276975"/>
                    </a:ext>
                  </a:extLst>
                </a:gridCol>
              </a:tblGrid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G1-A0-00070-01G02-4003040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Св-к офис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MiR 30W CRI90 3600lm 4000K IP40 595*595*50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761165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G1-A0-00070-01G03-4003040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30W CRI90 3750lm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859736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G1-A0-00070-01GA2-4003040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30W CRI90 3600lm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231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G1-A0-00070-01GA3-4003040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30W CRI90 3750lm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20763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4200lm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94853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G1-A0-00070-01G03-4003540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4400lm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2578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4200lm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98110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G1-A0-00070-01GA3-4003540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4400lm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5342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G1-A0-00070-01G02-4005040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50W CRI90 6000lm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779455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G1-A0-00070-01G03-4005040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50W CRI90 6300lm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796065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G1-A0-00070-01GA2-4005040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50W CRI90 6000lm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40031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G1-A0-00070-01GA3-4005040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50W CRI90 6300lm 4000K IP40 595*595*50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621733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 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7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 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7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42918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G1-A0-00070-01G02-4001640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Св-к офис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MiR 16W CRI90 1800lm 4000K IP40 595*295*50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1/1, 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44697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G1-A0-00070-01G03-4001640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16W CRI90 1900lm 4000K IP40 595*295*50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669364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G1-A0-00070-01GA2-4001640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16W CRI90 1800lm 4000K IP40 595*295*50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37479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G1-A0-00070-01GA3-4001640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16W CRI90 1900lm 4000K IP40 595*295*50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призма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1/1, 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270604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 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7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 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7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023387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G1-A0-00350-01G02-4003540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3850lm 4000K IP40 1195*295*50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1/1, 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24797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G1-A0-00350-01GA2-4003540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3850lm 4000K IP40 1195*295*50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1/1, </a:t>
                      </a:r>
                    </a:p>
                  </a:txBody>
                  <a:tcPr marL="4516" marR="4516" marT="451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31161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14480AC-32C4-4B87-9F34-4294EBCBD1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70561" y="4004792"/>
            <a:ext cx="868461" cy="56104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273078D-617C-4045-A4C2-EB31D5DCA2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4481" y="4514163"/>
            <a:ext cx="1331402" cy="100447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70B7994-D793-4948-97EB-362F965FF1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5148" y="5940549"/>
            <a:ext cx="1357968" cy="616446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A2F3DD3-CA8A-4FFC-9771-4CDA4011E8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4508" y="1700279"/>
            <a:ext cx="1298276" cy="128711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6508069-164E-4746-8E9B-2FE68BC4FDF6}"/>
              </a:ext>
            </a:extLst>
          </p:cNvPr>
          <p:cNvSpPr txBox="1"/>
          <p:nvPr/>
        </p:nvSpPr>
        <p:spPr>
          <a:xfrm>
            <a:off x="10112722" y="76826"/>
            <a:ext cx="2069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6"/>
                </a:solidFill>
                <a:latin typeface="Etelka Medium Pro" panose="02000503080000020004" pitchFamily="50" charset="0"/>
              </a:rPr>
              <a:t>Доступны к заказу</a:t>
            </a:r>
            <a:endParaRPr lang="en-US" sz="1600" dirty="0">
              <a:solidFill>
                <a:schemeClr val="accent6"/>
              </a:solidFill>
              <a:latin typeface="Etelka Medium Pro" panose="02000503080000020004" pitchFamily="50" charset="0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17E1A360-5924-4E57-B95F-22287ABD17D2}"/>
              </a:ext>
            </a:extLst>
          </p:cNvPr>
          <p:cNvGrpSpPr/>
          <p:nvPr/>
        </p:nvGrpSpPr>
        <p:grpSpPr>
          <a:xfrm>
            <a:off x="10104077" y="1767011"/>
            <a:ext cx="1920832" cy="571336"/>
            <a:chOff x="759404" y="738105"/>
            <a:chExt cx="2189727" cy="651315"/>
          </a:xfrm>
        </p:grpSpPr>
        <p:graphicFrame>
          <p:nvGraphicFramePr>
            <p:cNvPr id="30" name="Объект 29">
              <a:extLst>
                <a:ext uri="{FF2B5EF4-FFF2-40B4-BE49-F238E27FC236}">
                  <a16:creationId xmlns:a16="http://schemas.microsoft.com/office/drawing/2014/main" id="{684E72F4-8541-4647-AEB1-09DD46220A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5158795"/>
                </p:ext>
              </p:extLst>
            </p:nvPr>
          </p:nvGraphicFramePr>
          <p:xfrm>
            <a:off x="759404" y="738105"/>
            <a:ext cx="540684" cy="540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CorelDRAW" r:id="rId11" imgW="618978" imgH="619669" progId="CorelDraw.Graphic.20">
                    <p:embed/>
                  </p:oleObj>
                </mc:Choice>
                <mc:Fallback>
                  <p:oleObj name="CorelDRAW" r:id="rId11" imgW="618978" imgH="619669" progId="CorelDraw.Graphic.20">
                    <p:embed/>
                    <p:pic>
                      <p:nvPicPr>
                        <p:cNvPr id="104" name="Объект 103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59404" y="738105"/>
                          <a:ext cx="540684" cy="5406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2E153915-DF8C-4EB5-A644-51362B61FB1F}"/>
                </a:ext>
              </a:extLst>
            </p:cNvPr>
            <p:cNvSpPr/>
            <p:nvPr/>
          </p:nvSpPr>
          <p:spPr>
            <a:xfrm>
              <a:off x="1335167" y="775413"/>
              <a:ext cx="1613964" cy="614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Срок службы:</a:t>
              </a:r>
            </a:p>
            <a:p>
              <a:r>
                <a:rPr lang="ru-RU" dirty="0">
                  <a:latin typeface="Etelka Medium Pro" panose="02000503080000020004" pitchFamily="50" charset="0"/>
                </a:rPr>
                <a:t>70 000 </a:t>
              </a:r>
              <a:r>
                <a:rPr lang="ru-RU" sz="1050" dirty="0">
                  <a:latin typeface="Etelka Medium Pro" panose="02000503080000020004" pitchFamily="50" charset="0"/>
                </a:rPr>
                <a:t>часов</a:t>
              </a:r>
              <a:endParaRPr lang="ru-RU" sz="1100" dirty="0">
                <a:latin typeface="Etelka Medium Pro" panose="02000503080000020004" pitchFamily="50" charset="0"/>
              </a:endParaRPr>
            </a:p>
          </p:txBody>
        </p:sp>
      </p:grpSp>
      <p:graphicFrame>
        <p:nvGraphicFramePr>
          <p:cNvPr id="32" name="Объект 31">
            <a:extLst>
              <a:ext uri="{FF2B5EF4-FFF2-40B4-BE49-F238E27FC236}">
                <a16:creationId xmlns:a16="http://schemas.microsoft.com/office/drawing/2014/main" id="{D09F0B05-A375-491B-A0F1-DD66AF575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196647"/>
              </p:ext>
            </p:extLst>
          </p:nvPr>
        </p:nvGraphicFramePr>
        <p:xfrm>
          <a:off x="10097672" y="2499807"/>
          <a:ext cx="467595" cy="46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CorelDRAW" r:id="rId13" imgW="618978" imgH="619669" progId="CorelDraw.Graphic.20">
                  <p:embed/>
                </p:oleObj>
              </mc:Choice>
              <mc:Fallback>
                <p:oleObj name="CorelDRAW" r:id="rId13" imgW="618978" imgH="619669" progId="CorelDraw.Graphic.20">
                  <p:embed/>
                  <p:pic>
                    <p:nvPicPr>
                      <p:cNvPr id="143" name="Объект 14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097672" y="2499807"/>
                        <a:ext cx="467595" cy="467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0F76618F-5522-4DDB-B5C9-C9AC058467A9}"/>
              </a:ext>
            </a:extLst>
          </p:cNvPr>
          <p:cNvSpPr/>
          <p:nvPr/>
        </p:nvSpPr>
        <p:spPr>
          <a:xfrm>
            <a:off x="10609137" y="2459390"/>
            <a:ext cx="1696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Etelka Light Pro" panose="02000503030000020004" pitchFamily="50" charset="0"/>
              </a:rPr>
              <a:t>Коэффициент мощности:</a:t>
            </a:r>
          </a:p>
          <a:p>
            <a:r>
              <a:rPr lang="en-US" dirty="0">
                <a:latin typeface="Etelka Medium Pro" panose="02000503080000020004" pitchFamily="50" charset="0"/>
              </a:rPr>
              <a:t>PF </a:t>
            </a:r>
            <a:r>
              <a:rPr lang="en-US" sz="1600" dirty="0">
                <a:latin typeface="Etelka Medium Pro" panose="02000503080000020004" pitchFamily="50" charset="0"/>
              </a:rPr>
              <a:t>&gt;</a:t>
            </a:r>
            <a:r>
              <a:rPr lang="en-US" dirty="0">
                <a:latin typeface="Etelka Medium Pro" panose="02000503080000020004" pitchFamily="50" charset="0"/>
              </a:rPr>
              <a:t> 0,9</a:t>
            </a:r>
            <a:r>
              <a:rPr lang="ru-RU" dirty="0">
                <a:latin typeface="Etelka Medium Pro" panose="02000503080000020004" pitchFamily="50" charset="0"/>
              </a:rPr>
              <a:t>5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A4FDE225-F334-4B4D-B123-10F67526F7B6}"/>
              </a:ext>
            </a:extLst>
          </p:cNvPr>
          <p:cNvGrpSpPr/>
          <p:nvPr/>
        </p:nvGrpSpPr>
        <p:grpSpPr>
          <a:xfrm>
            <a:off x="10094974" y="1020677"/>
            <a:ext cx="2042611" cy="538609"/>
            <a:chOff x="739014" y="2643065"/>
            <a:chExt cx="2311689" cy="609562"/>
          </a:xfrm>
        </p:grpSpPr>
        <p:graphicFrame>
          <p:nvGraphicFramePr>
            <p:cNvPr id="35" name="Объект 34">
              <a:extLst>
                <a:ext uri="{FF2B5EF4-FFF2-40B4-BE49-F238E27FC236}">
                  <a16:creationId xmlns:a16="http://schemas.microsoft.com/office/drawing/2014/main" id="{7FFB087F-7D95-4A07-91AC-D003B94BB9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21888"/>
                </p:ext>
              </p:extLst>
            </p:nvPr>
          </p:nvGraphicFramePr>
          <p:xfrm>
            <a:off x="739014" y="2667913"/>
            <a:ext cx="537190" cy="537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CorelDRAW" r:id="rId15" imgW="618978" imgH="619669" progId="CorelDraw.Graphic.20">
                    <p:embed/>
                  </p:oleObj>
                </mc:Choice>
                <mc:Fallback>
                  <p:oleObj name="CorelDRAW" r:id="rId15" imgW="618978" imgH="619669" progId="CorelDraw.Graphic.20">
                    <p:embed/>
                    <p:pic>
                      <p:nvPicPr>
                        <p:cNvPr id="147" name="Объект 146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39014" y="2667913"/>
                          <a:ext cx="537190" cy="5371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029AF138-48DC-47D3-9828-63B6B62DEBFC}"/>
                </a:ext>
              </a:extLst>
            </p:cNvPr>
            <p:cNvSpPr/>
            <p:nvPr/>
          </p:nvSpPr>
          <p:spPr>
            <a:xfrm>
              <a:off x="1315992" y="2643065"/>
              <a:ext cx="1734711" cy="609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Пылевлагозащита:</a:t>
              </a:r>
            </a:p>
            <a:p>
              <a:r>
                <a:rPr lang="en-US" dirty="0">
                  <a:latin typeface="Etelka Medium Pro" panose="02000503080000020004" pitchFamily="50" charset="0"/>
                </a:rPr>
                <a:t>IP</a:t>
              </a:r>
              <a:r>
                <a:rPr lang="ru-RU" dirty="0">
                  <a:latin typeface="Etelka Medium Pro" panose="02000503080000020004" pitchFamily="50" charset="0"/>
                </a:rPr>
                <a:t>40</a:t>
              </a:r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FD71A25E-E1B5-49FC-B345-7F4E4547FE06}"/>
              </a:ext>
            </a:extLst>
          </p:cNvPr>
          <p:cNvGrpSpPr/>
          <p:nvPr/>
        </p:nvGrpSpPr>
        <p:grpSpPr>
          <a:xfrm>
            <a:off x="10097672" y="3235890"/>
            <a:ext cx="1718937" cy="544678"/>
            <a:chOff x="4406299" y="4337090"/>
            <a:chExt cx="2101343" cy="665850"/>
          </a:xfrm>
        </p:grpSpPr>
        <p:graphicFrame>
          <p:nvGraphicFramePr>
            <p:cNvPr id="38" name="Объект 37">
              <a:extLst>
                <a:ext uri="{FF2B5EF4-FFF2-40B4-BE49-F238E27FC236}">
                  <a16:creationId xmlns:a16="http://schemas.microsoft.com/office/drawing/2014/main" id="{56A437D1-8B71-4835-85C0-2EE675A35B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0808337"/>
                </p:ext>
              </p:extLst>
            </p:nvPr>
          </p:nvGraphicFramePr>
          <p:xfrm>
            <a:off x="4406299" y="4337090"/>
            <a:ext cx="571619" cy="571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6" name="CorelDRAW" r:id="rId17" imgW="618978" imgH="619669" progId="CorelDraw.Graphic.20">
                    <p:embed/>
                  </p:oleObj>
                </mc:Choice>
                <mc:Fallback>
                  <p:oleObj name="CorelDRAW" r:id="rId17" imgW="618978" imgH="619669" progId="CorelDraw.Graphic.20">
                    <p:embed/>
                    <p:pic>
                      <p:nvPicPr>
                        <p:cNvPr id="113" name="Объект 112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406299" y="4337090"/>
                          <a:ext cx="571619" cy="5716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CC7728E7-910A-456D-A450-568FFBE037ED}"/>
                </a:ext>
              </a:extLst>
            </p:cNvPr>
            <p:cNvSpPr/>
            <p:nvPr/>
          </p:nvSpPr>
          <p:spPr>
            <a:xfrm>
              <a:off x="5015981" y="4344509"/>
              <a:ext cx="1491661" cy="6584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Без пульсации:</a:t>
              </a:r>
            </a:p>
            <a:p>
              <a:r>
                <a:rPr lang="en-US" dirty="0">
                  <a:latin typeface="Etelka Medium Pro" panose="02000503080000020004" pitchFamily="50" charset="0"/>
                </a:rPr>
                <a:t>IRF </a:t>
              </a:r>
              <a:r>
                <a:rPr lang="en-US" sz="1600" dirty="0">
                  <a:latin typeface="Etelka Medium Pro" panose="02000503080000020004" pitchFamily="50" charset="0"/>
                </a:rPr>
                <a:t>&lt;</a:t>
              </a:r>
              <a:r>
                <a:rPr lang="en-US" dirty="0">
                  <a:latin typeface="Etelka Medium Pro" panose="02000503080000020004" pitchFamily="50" charset="0"/>
                </a:rPr>
                <a:t> </a:t>
              </a:r>
              <a:r>
                <a:rPr lang="ru-RU" dirty="0">
                  <a:latin typeface="Etelka Medium Pro" panose="02000503080000020004" pitchFamily="50" charset="0"/>
                </a:rPr>
                <a:t>2</a:t>
              </a:r>
              <a:r>
                <a:rPr lang="en-US" dirty="0">
                  <a:latin typeface="Etelka Medium Pro" panose="02000503080000020004" pitchFamily="50" charset="0"/>
                </a:rPr>
                <a:t> </a:t>
              </a:r>
              <a:r>
                <a:rPr lang="en-US" sz="1600" dirty="0">
                  <a:latin typeface="Etelka Medium Pro" panose="02000503080000020004" pitchFamily="50" charset="0"/>
                </a:rPr>
                <a:t>%</a:t>
              </a:r>
              <a:endParaRPr lang="ru-RU" sz="1600" dirty="0">
                <a:latin typeface="Etelka Medium Pro" panose="02000503080000020004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087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499</Words>
  <Application>Microsoft Office PowerPoint</Application>
  <PresentationFormat>Широкоэкранный</PresentationFormat>
  <Paragraphs>77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Etelka Light Pro</vt:lpstr>
      <vt:lpstr>Etelka Medium Pro</vt:lpstr>
      <vt:lpstr>Тема Office</vt:lpstr>
      <vt:lpstr>1_Специальное оформление</vt:lpstr>
      <vt:lpstr>Специальное оформление</vt:lpstr>
      <vt:lpstr>CorelDRAW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Ekaterina Chobotova</cp:lastModifiedBy>
  <cp:revision>156</cp:revision>
  <cp:lastPrinted>2021-02-05T15:28:48Z</cp:lastPrinted>
  <dcterms:created xsi:type="dcterms:W3CDTF">2021-02-05T10:20:26Z</dcterms:created>
  <dcterms:modified xsi:type="dcterms:W3CDTF">2024-11-20T14:03:34Z</dcterms:modified>
</cp:coreProperties>
</file>